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2" r:id="rId1"/>
  </p:sldMasterIdLst>
  <p:notesMasterIdLst>
    <p:notesMasterId r:id="rId17"/>
  </p:notesMasterIdLst>
  <p:sldIdLst>
    <p:sldId id="273" r:id="rId2"/>
    <p:sldId id="257" r:id="rId3"/>
    <p:sldId id="258" r:id="rId4"/>
    <p:sldId id="259" r:id="rId5"/>
    <p:sldId id="267" r:id="rId6"/>
    <p:sldId id="260" r:id="rId7"/>
    <p:sldId id="270" r:id="rId8"/>
    <p:sldId id="261" r:id="rId9"/>
    <p:sldId id="268" r:id="rId10"/>
    <p:sldId id="272" r:id="rId11"/>
    <p:sldId id="274" r:id="rId12"/>
    <p:sldId id="271" r:id="rId13"/>
    <p:sldId id="262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3D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F36D78-7D27-43B0-BE0B-EDC39DAFBC5D}" v="5" dt="2024-03-05T13:32:50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79325" autoAdjust="0"/>
  </p:normalViewPr>
  <p:slideViewPr>
    <p:cSldViewPr snapToGrid="0">
      <p:cViewPr varScale="1">
        <p:scale>
          <a:sx n="102" d="100"/>
          <a:sy n="102" d="100"/>
        </p:scale>
        <p:origin x="940" y="6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8E4A1-B4F4-4DAB-B0B2-50B1455E3EA1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6197-A4F1-4458-9C49-1B32AD5FC9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61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Hallo zusammen, eine Frage in die Runde: Hat jemand von euch einen Hund oder kennt jemanden, der einen hat? </a:t>
            </a:r>
          </a:p>
          <a:p>
            <a:pPr algn="l"/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[</a:t>
            </a:r>
            <a:r>
              <a:rPr lang="de-DE" b="0" i="0" dirty="0" err="1">
                <a:solidFill>
                  <a:srgbClr val="0D0D0D"/>
                </a:solidFill>
                <a:effectLst/>
                <a:latin typeface="Söhne"/>
              </a:rPr>
              <a:t>publikum</a:t>
            </a:r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]</a:t>
            </a:r>
          </a:p>
          <a:p>
            <a:pPr algn="l"/>
            <a:endParaRPr lang="de-DE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Ich frage deshalb, weil ich neugierig bin, wie Hunde auf einparkende Autos reagieren. </a:t>
            </a:r>
            <a:br>
              <a:rPr lang="de-DE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Die Autos nutzen nämlich Abstandssensoren, die im hörbaren </a:t>
            </a:r>
            <a:r>
              <a:rPr lang="de-DE" b="0" i="0" dirty="0" err="1">
                <a:solidFill>
                  <a:srgbClr val="0D0D0D"/>
                </a:solidFill>
                <a:effectLst/>
                <a:latin typeface="Söhne"/>
              </a:rPr>
              <a:t>frequenzbereich</a:t>
            </a:r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 von Hunden liegt.</a:t>
            </a:r>
          </a:p>
          <a:p>
            <a:pPr algn="l"/>
            <a:endParaRPr lang="de-DE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Ich werde das nächste Mal darauf achten. Auch wenn ich nicht genau weiß, wie Hunde darauf reagieren, </a:t>
            </a:r>
          </a:p>
          <a:p>
            <a:pPr algn="l"/>
            <a:endParaRPr lang="de-DE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Chris und ich wissen zumindest, wie man einen Abstandssensor umsetzt. Und genau darum geht es heute in unserer Vorstellung.</a:t>
            </a:r>
          </a:p>
          <a:p>
            <a:pPr algn="l"/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Lasst uns einen Blick auf unsere Agenda werfen: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670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Offset:</a:t>
            </a:r>
          </a:p>
          <a:p>
            <a:pPr marL="171450" indent="-171450">
              <a:buFontTx/>
              <a:buChar char="-"/>
            </a:pPr>
            <a:r>
              <a:rPr lang="de-DE" dirty="0"/>
              <a:t>Wichtig für weitere Berechnung der Distanz!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eingehen (12 MHz)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Timerwert</a:t>
            </a:r>
            <a:r>
              <a:rPr lang="de-DE" dirty="0"/>
              <a:t> = Anzahl Ticks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44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  <a:p>
            <a:r>
              <a:rPr lang="de-DE" dirty="0"/>
              <a:t>Max Wert ohne Overflow: 85.76 cm wegen Max </a:t>
            </a:r>
            <a:r>
              <a:rPr lang="de-DE" dirty="0" err="1"/>
              <a:t>Timerwert</a:t>
            </a:r>
            <a:r>
              <a:rPr lang="de-DE" dirty="0"/>
              <a:t> 65536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077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07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Kaum Änderungen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Timer</a:t>
            </a:r>
            <a:r>
              <a:rPr lang="de-DE" dirty="0"/>
              <a:t> Überlauferkennung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626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2 Ursachen dafür. Echo wird gar nicht empfangen, da </a:t>
            </a:r>
            <a:r>
              <a:rPr lang="de-DE" dirty="0" err="1"/>
              <a:t>sensor</a:t>
            </a:r>
            <a:r>
              <a:rPr lang="de-DE" dirty="0"/>
              <a:t> oder </a:t>
            </a:r>
            <a:r>
              <a:rPr lang="de-DE" dirty="0" err="1"/>
              <a:t>transmitter</a:t>
            </a:r>
            <a:r>
              <a:rPr lang="de-DE" dirty="0"/>
              <a:t> blockiert. Oder Echo </a:t>
            </a:r>
            <a:r>
              <a:rPr lang="de-DE" dirty="0" err="1"/>
              <a:t>signal</a:t>
            </a:r>
            <a:r>
              <a:rPr lang="de-DE" dirty="0"/>
              <a:t> wird viel zu früh </a:t>
            </a:r>
            <a:r>
              <a:rPr lang="de-DE" dirty="0" err="1"/>
              <a:t>detetktiert</a:t>
            </a:r>
            <a:r>
              <a:rPr lang="de-DE" dirty="0"/>
              <a:t> ohne dass die </a:t>
            </a:r>
            <a:r>
              <a:rPr lang="de-DE" dirty="0" err="1"/>
              <a:t>hardware</a:t>
            </a:r>
            <a:r>
              <a:rPr lang="de-DE" dirty="0"/>
              <a:t> bereit ist für eine </a:t>
            </a:r>
            <a:r>
              <a:rPr lang="de-DE" dirty="0" err="1"/>
              <a:t>auswertung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94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de-DE" b="1" i="0" dirty="0">
                <a:solidFill>
                  <a:srgbClr val="0D0D0D"/>
                </a:solidFill>
                <a:effectLst/>
                <a:latin typeface="Söhne"/>
              </a:rPr>
              <a:t>Aufgabenstellung:</a:t>
            </a:r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 Zuerst möchten wir euch unsere Aufgabenstellung vorstellen, um euch abzuholen und zu erklären, was unser Ziel bei der Umsetzung war.</a:t>
            </a:r>
          </a:p>
          <a:p>
            <a:pPr algn="l">
              <a:buFont typeface="+mj-lt"/>
              <a:buAutoNum type="arabicPeriod"/>
            </a:pPr>
            <a:r>
              <a:rPr lang="de-DE" b="1" i="0" dirty="0">
                <a:solidFill>
                  <a:srgbClr val="0D0D0D"/>
                </a:solidFill>
                <a:effectLst/>
                <a:latin typeface="Söhne"/>
              </a:rPr>
              <a:t>Physikalisches Prinzip:</a:t>
            </a:r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 Ein bisschen Theorie muss sein. Deshalb gehen wir kurz auf das physikalische Prinzip ein, das die Messung des Abstands über Luft erklärt.</a:t>
            </a:r>
          </a:p>
          <a:p>
            <a:pPr algn="l">
              <a:buFont typeface="+mj-lt"/>
              <a:buAutoNum type="arabicPeriod"/>
            </a:pPr>
            <a:r>
              <a:rPr lang="de-DE" b="1" i="0" dirty="0">
                <a:solidFill>
                  <a:srgbClr val="0D0D0D"/>
                </a:solidFill>
                <a:effectLst/>
                <a:latin typeface="Söhne"/>
              </a:rPr>
              <a:t>Hardwareaufbau:</a:t>
            </a:r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 Anschließend stellen wir euch unseren wundervollen blauen Koffer vor, den jeder von uns für dieses Projekt bekommen hat.</a:t>
            </a:r>
          </a:p>
          <a:p>
            <a:pPr algn="l">
              <a:buFont typeface="+mj-lt"/>
              <a:buAutoNum type="arabicPeriod"/>
            </a:pPr>
            <a:r>
              <a:rPr lang="de-DE" b="1" i="0" dirty="0" err="1">
                <a:solidFill>
                  <a:srgbClr val="0D0D0D"/>
                </a:solidFill>
                <a:effectLst/>
                <a:latin typeface="Söhne"/>
              </a:rPr>
              <a:t>Softwarestruktogramm</a:t>
            </a:r>
            <a:r>
              <a:rPr lang="de-DE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 Wir zeigen euch auch, wie wir die Softwareseite des Projekts umgesetzt haben, einschließlich der Herausforderung, den Messbereich zu erweitern.</a:t>
            </a:r>
          </a:p>
          <a:p>
            <a:pPr algn="l">
              <a:buFont typeface="+mj-lt"/>
              <a:buAutoNum type="arabicPeriod"/>
            </a:pPr>
            <a:r>
              <a:rPr lang="de-DE" b="1" i="0" dirty="0">
                <a:solidFill>
                  <a:srgbClr val="0D0D0D"/>
                </a:solidFill>
                <a:effectLst/>
                <a:latin typeface="Söhne"/>
              </a:rPr>
              <a:t>Physikalische Grenzen:</a:t>
            </a:r>
            <a:r>
              <a:rPr lang="de-DE" b="0" i="0" dirty="0">
                <a:solidFill>
                  <a:srgbClr val="0D0D0D"/>
                </a:solidFill>
                <a:effectLst/>
                <a:latin typeface="Söhne"/>
              </a:rPr>
              <a:t> Zum Schluss weisen wir auf die physikalischen Grenzen unserer Arbeit hin und demonstrieren natürlich, dass unser Sensor auch wirklich funktioniert.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12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XC886 Board &amp; SRF004 Ultraschall Board bekommen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76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/>
              <a:t>- Hervorheben in wie vielen Bereichen Ultraschallsensoren Einsatz finden</a:t>
            </a:r>
          </a:p>
          <a:p>
            <a:r>
              <a:rPr lang="de-DE" dirty="0"/>
              <a:t>- Günstige und zuverlässige Maßnahme</a:t>
            </a:r>
          </a:p>
          <a:p>
            <a:endParaRPr lang="de-DE" dirty="0"/>
          </a:p>
          <a:p>
            <a:r>
              <a:rPr lang="de-DE" dirty="0"/>
              <a:t>Quellen: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sz="800" dirty="0"/>
              <a:t>https://</a:t>
            </a:r>
            <a:r>
              <a:rPr lang="de-DE" sz="800" dirty="0" err="1"/>
              <a:t>www.kfztech.de</a:t>
            </a:r>
            <a:r>
              <a:rPr lang="de-DE" sz="800" dirty="0"/>
              <a:t>/</a:t>
            </a:r>
            <a:r>
              <a:rPr lang="de-DE" sz="800" dirty="0" err="1"/>
              <a:t>kfztechnik</a:t>
            </a:r>
            <a:r>
              <a:rPr lang="de-DE" sz="800" dirty="0"/>
              <a:t>/fas/einparkhilfe-</a:t>
            </a:r>
            <a:r>
              <a:rPr lang="de-DE" sz="800" dirty="0" err="1"/>
              <a:t>nachruesten.htm</a:t>
            </a:r>
            <a:endParaRPr lang="de-DE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sz="800" dirty="0"/>
              <a:t>https://</a:t>
            </a:r>
            <a:r>
              <a:rPr lang="de-DE" sz="800" dirty="0" err="1"/>
              <a:t>images.app.goo.gl</a:t>
            </a:r>
            <a:r>
              <a:rPr lang="de-DE" sz="800" dirty="0"/>
              <a:t>/ah7qKkVyZDq2NoFEA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sz="800" dirty="0"/>
              <a:t>https://</a:t>
            </a:r>
            <a:r>
              <a:rPr lang="de-DE" sz="800" dirty="0" err="1"/>
              <a:t>www.allround-pc.com</a:t>
            </a:r>
            <a:r>
              <a:rPr lang="de-DE" sz="800" dirty="0"/>
              <a:t>/</a:t>
            </a:r>
            <a:r>
              <a:rPr lang="de-DE" sz="800" dirty="0" err="1"/>
              <a:t>artikel</a:t>
            </a:r>
            <a:r>
              <a:rPr lang="de-DE" sz="800" dirty="0"/>
              <a:t>/smart-</a:t>
            </a:r>
            <a:r>
              <a:rPr lang="de-DE" sz="800" dirty="0" err="1"/>
              <a:t>home</a:t>
            </a:r>
            <a:r>
              <a:rPr lang="de-DE" sz="800" dirty="0"/>
              <a:t>/2021/roborock-s7-im-saugroboter-test-wischmopp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82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 err="1"/>
              <a:t>Piezo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Verformung </a:t>
            </a:r>
            <a:r>
              <a:rPr lang="de-DE" dirty="0">
                <a:sym typeface="Wingdings" pitchFamily="2" charset="2"/>
              </a:rPr>
              <a:t> Spannung</a:t>
            </a:r>
          </a:p>
          <a:p>
            <a:pPr lvl="1"/>
            <a:r>
              <a:rPr lang="de-DE" dirty="0">
                <a:sym typeface="Wingdings" pitchFamily="2" charset="2"/>
              </a:rPr>
              <a:t>Spannung  Verformung</a:t>
            </a:r>
          </a:p>
          <a:p>
            <a:pPr lvl="1"/>
            <a:r>
              <a:rPr lang="de-DE" b="1" dirty="0">
                <a:sym typeface="Wingdings" pitchFamily="2" charset="2"/>
              </a:rPr>
              <a:t> Unsymmetrische elektrische Ladungsverteilung!</a:t>
            </a:r>
            <a:endParaRPr lang="de-DE" b="1" dirty="0"/>
          </a:p>
          <a:p>
            <a:pPr lvl="1"/>
            <a:r>
              <a:rPr lang="de-DE" dirty="0"/>
              <a:t>Auf Ladungsverschiebung eingehen </a:t>
            </a:r>
            <a:r>
              <a:rPr lang="de-DE" dirty="0">
                <a:sym typeface="Wingdings" pitchFamily="2" charset="2"/>
              </a:rPr>
              <a:t> Ladungsschwerpunkte</a:t>
            </a:r>
          </a:p>
          <a:p>
            <a:pPr lvl="1"/>
            <a:r>
              <a:rPr lang="de-DE" b="1" dirty="0">
                <a:sym typeface="Wingdings" pitchFamily="2" charset="2"/>
              </a:rPr>
              <a:t>An Membran koppeln um Bewegung in Schall umzuwandeln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Distanzmessung:</a:t>
            </a:r>
          </a:p>
          <a:p>
            <a:r>
              <a:rPr lang="de-DE" dirty="0"/>
              <a:t>	Bild mit einbeziehen!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0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  <a:p>
            <a:r>
              <a:rPr lang="de-DE" dirty="0"/>
              <a:t>Auf das Ultraschallmodul eingehen</a:t>
            </a:r>
          </a:p>
          <a:p>
            <a:r>
              <a:rPr lang="de-DE" dirty="0"/>
              <a:t>Welche Pins hat es </a:t>
            </a:r>
            <a:r>
              <a:rPr lang="de-DE" dirty="0" err="1"/>
              <a:t>usw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1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070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735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</a:t>
            </a:r>
          </a:p>
          <a:p>
            <a:r>
              <a:rPr lang="de-DE" dirty="0" err="1"/>
              <a:t>Init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Alle Punkte nennen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Sensor Triggern:</a:t>
            </a:r>
          </a:p>
          <a:p>
            <a:pPr marL="171450" indent="-171450">
              <a:buFontTx/>
              <a:buChar char="-"/>
            </a:pPr>
            <a:r>
              <a:rPr lang="de-DE" dirty="0"/>
              <a:t>15 </a:t>
            </a:r>
            <a:r>
              <a:rPr lang="de-DE" dirty="0" err="1"/>
              <a:t>us</a:t>
            </a:r>
            <a:r>
              <a:rPr lang="de-DE" dirty="0"/>
              <a:t> langes 5V Signal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 </a:t>
            </a:r>
            <a:r>
              <a:rPr lang="de-DE" dirty="0" err="1"/>
              <a:t>Abiildung</a:t>
            </a:r>
            <a:r>
              <a:rPr lang="de-DE" dirty="0"/>
              <a:t> zu sehen!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6197-A4F1-4458-9C49-1B32AD5FC9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7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41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4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58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1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7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3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14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9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121C280-8394-4730-96C1-E563FB46DCC2}" type="datetimeFigureOut">
              <a:rPr lang="de-DE" smtClean="0"/>
              <a:t>08.03.2024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D8CA887-E892-4179-A6DF-9D347B71A92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90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  <p:sldLayoutId id="21474843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D4EBC-0C4B-9AEA-54BE-0B4A50C95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 4: Entfernungsmessung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BBC6F-EA83-5BBE-F628-EA488A3A4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Ruslan </a:t>
            </a:r>
            <a:r>
              <a:rPr lang="de-DE" dirty="0" err="1"/>
              <a:t>Adilgereev</a:t>
            </a:r>
          </a:p>
          <a:p>
            <a:r>
              <a:rPr lang="de-DE" dirty="0"/>
              <a:t>Chris Papke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806F40-0ED4-B131-3EFF-736461E8E6CE}"/>
              </a:ext>
            </a:extLst>
          </p:cNvPr>
          <p:cNvSpPr/>
          <p:nvPr/>
        </p:nvSpPr>
        <p:spPr>
          <a:xfrm>
            <a:off x="-93785" y="-140677"/>
            <a:ext cx="12379570" cy="4747846"/>
          </a:xfrm>
          <a:prstGeom prst="rect">
            <a:avLst/>
          </a:prstGeom>
          <a:solidFill>
            <a:srgbClr val="EDF3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77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2C1BE-6E8B-D607-E9E9-923804F6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Einschub: Offset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3CE244-2130-45D3-2E60-9956D501B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zwischen Start der Echo-Zeitmessung und tatsächlichem Start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475 µs zwischen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und steigende Flanke des Echoimpulses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12 MHz </a:t>
            </a:r>
            <a:r>
              <a:rPr lang="de-DE" dirty="0" err="1"/>
              <a:t>Timerfrequenz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Offset = 12 MHz * 475 µs = 5700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7BD356-A8B8-9588-EECC-3603CDC2D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9" r="13072" b="11213"/>
          <a:stretch/>
        </p:blipFill>
        <p:spPr bwMode="auto">
          <a:xfrm>
            <a:off x="5205643" y="3336472"/>
            <a:ext cx="6872710" cy="335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05A4AE-6B0B-070B-9BE3-636C629638F1}"/>
              </a:ext>
            </a:extLst>
          </p:cNvPr>
          <p:cNvSpPr txBox="1"/>
          <p:nvPr/>
        </p:nvSpPr>
        <p:spPr>
          <a:xfrm>
            <a:off x="10183328" y="2626570"/>
            <a:ext cx="15548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3. </a:t>
            </a:r>
            <a:r>
              <a:rPr lang="de-DE" dirty="0" err="1"/>
              <a:t>Echso</a:t>
            </a:r>
            <a:r>
              <a:rPr lang="de-DE" dirty="0"/>
              <a:t> Signal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B7D2AC-8808-A215-3AF8-3550BCE782C3}"/>
              </a:ext>
            </a:extLst>
          </p:cNvPr>
          <p:cNvSpPr txBox="1"/>
          <p:nvPr/>
        </p:nvSpPr>
        <p:spPr>
          <a:xfrm>
            <a:off x="4642828" y="5414495"/>
            <a:ext cx="11256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1. Trigger</a:t>
            </a:r>
          </a:p>
          <a:p>
            <a:r>
              <a:rPr lang="de-DE" dirty="0"/>
              <a:t>aussenden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8EF5B2-89C4-217E-372F-531EA3CC4920}"/>
              </a:ext>
            </a:extLst>
          </p:cNvPr>
          <p:cNvSpPr txBox="1"/>
          <p:nvPr/>
        </p:nvSpPr>
        <p:spPr>
          <a:xfrm>
            <a:off x="6617269" y="4113014"/>
            <a:ext cx="165442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Timer</a:t>
            </a:r>
            <a:r>
              <a:rPr lang="de-DE" dirty="0"/>
              <a:t> Starten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1BA3411-B512-A278-5A21-CC5BEAE19338}"/>
              </a:ext>
            </a:extLst>
          </p:cNvPr>
          <p:cNvSpPr txBox="1"/>
          <p:nvPr/>
        </p:nvSpPr>
        <p:spPr>
          <a:xfrm>
            <a:off x="8152026" y="5496135"/>
            <a:ext cx="77136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Offset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E3814AB-1758-76EA-2E75-DB867CB01F1B}"/>
              </a:ext>
            </a:extLst>
          </p:cNvPr>
          <p:cNvCxnSpPr>
            <a:stCxn id="5" idx="3"/>
          </p:cNvCxnSpPr>
          <p:nvPr/>
        </p:nvCxnSpPr>
        <p:spPr>
          <a:xfrm flipV="1">
            <a:off x="5768457" y="5258888"/>
            <a:ext cx="281394" cy="478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A39BC65-72D6-5C82-2A7B-2E9BFB21E400}"/>
              </a:ext>
            </a:extLst>
          </p:cNvPr>
          <p:cNvCxnSpPr>
            <a:stCxn id="6" idx="1"/>
          </p:cNvCxnSpPr>
          <p:nvPr/>
        </p:nvCxnSpPr>
        <p:spPr>
          <a:xfrm flipH="1">
            <a:off x="6294837" y="4297680"/>
            <a:ext cx="322432" cy="86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93FC16-9F71-C1EA-6FE1-ED0B92D7347F}"/>
              </a:ext>
            </a:extLst>
          </p:cNvPr>
          <p:cNvCxnSpPr>
            <a:stCxn id="4" idx="2"/>
          </p:cNvCxnSpPr>
          <p:nvPr/>
        </p:nvCxnSpPr>
        <p:spPr>
          <a:xfrm>
            <a:off x="10960753" y="2995902"/>
            <a:ext cx="489719" cy="784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71803907-A1A8-B878-70BD-82103D1643E4}"/>
              </a:ext>
            </a:extLst>
          </p:cNvPr>
          <p:cNvSpPr/>
          <p:nvPr/>
        </p:nvSpPr>
        <p:spPr>
          <a:xfrm rot="16200000">
            <a:off x="8445527" y="3115823"/>
            <a:ext cx="147982" cy="444936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6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Echo abwarten &amp; Distanz berechnen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Warten auf Echo Signal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Durch </a:t>
            </a:r>
            <a:r>
              <a:rPr lang="de-DE" sz="1600" dirty="0" err="1"/>
              <a:t>while</a:t>
            </a:r>
            <a:r>
              <a:rPr lang="de-DE" sz="1600" dirty="0"/>
              <a:t> Schleife gesteuert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/>
              <a:t>Auf fallende Flanke an digitalem Pin P0.5 warten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Echo-Zeitmessung stoppen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</a:t>
            </a:r>
            <a:r>
              <a:rPr lang="de-DE" sz="1600" dirty="0" err="1"/>
              <a:t>Flag</a:t>
            </a:r>
            <a:r>
              <a:rPr lang="de-DE" sz="1600" dirty="0"/>
              <a:t> TF0 = 0 setzen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100" dirty="0"/>
              <a:t>Distanz berechnen</a:t>
            </a:r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927462"/>
            <a:ext cx="1705555" cy="476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D5D9D66-77C9-E607-871C-2807BB7B8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15" y="4038600"/>
            <a:ext cx="2441871" cy="6412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DC6319-E5F1-5F22-6C1D-D78CE09A6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15" y="4675523"/>
            <a:ext cx="4839823" cy="7641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863F10-1308-81C5-67A8-95FAFEDBB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097" y="5439705"/>
            <a:ext cx="2845924" cy="4479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71990E-B006-ED04-B1E6-030C91BDD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33559"/>
            <a:ext cx="4989147" cy="14141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62C97A-6B6C-9CB7-7352-C93165CD1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364" y="5347737"/>
            <a:ext cx="5567395" cy="10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DisplayAusgabe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4091"/>
            <a:ext cx="9720073" cy="4532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Display Ausgabe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Über LCD-Bibliothek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Berechnete Distanz in ASCII-Zeichen umwandeln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/>
              <a:t>An der richtigen Stelle im Display ausgeben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10ms Warten bis Messung erneut gestartet werden kann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 err="1"/>
              <a:t>Timer</a:t>
            </a:r>
            <a:r>
              <a:rPr lang="de-DE" sz="1600" dirty="0"/>
              <a:t> gesteuert</a:t>
            </a:r>
          </a:p>
          <a:p>
            <a:pPr marL="128016" lvl="1" indent="0">
              <a:buNone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1422" y="1387929"/>
            <a:ext cx="1705555" cy="291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89FBBE-45AE-D952-4BDD-EF761C76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0" t="19884" r="39028" b="41755"/>
          <a:stretch/>
        </p:blipFill>
        <p:spPr bwMode="auto">
          <a:xfrm rot="5220000">
            <a:off x="8626826" y="1243230"/>
            <a:ext cx="1732957" cy="390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31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36D08-C77F-E90F-68AF-BFFF9AC6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 des Messbereichs</a:t>
            </a:r>
          </a:p>
        </p:txBody>
      </p:sp>
      <p:pic>
        <p:nvPicPr>
          <p:cNvPr id="4" name="Inhaltsplatzhalter 3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C30AA712-4285-C706-4155-9AFE96C09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24" y="2325398"/>
            <a:ext cx="6857153" cy="2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55AD129-5D4E-0956-7CDA-F78ADF77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" y="2325398"/>
            <a:ext cx="4464108" cy="352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BF78BC-4BB9-B789-94CE-BF81706717E3}"/>
              </a:ext>
            </a:extLst>
          </p:cNvPr>
          <p:cNvSpPr/>
          <p:nvPr/>
        </p:nvSpPr>
        <p:spPr>
          <a:xfrm>
            <a:off x="1682319" y="2357021"/>
            <a:ext cx="2996213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7DA69E5-8848-404C-33CE-C2FCD8E7D042}"/>
              </a:ext>
            </a:extLst>
          </p:cNvPr>
          <p:cNvSpPr/>
          <p:nvPr/>
        </p:nvSpPr>
        <p:spPr>
          <a:xfrm>
            <a:off x="5692067" y="3259763"/>
            <a:ext cx="6363809" cy="11052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78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172DE-36B7-807F-BF7B-E4216D25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 Grenzen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4B4A8-F7D6-A8D2-5535-B3572536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5725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Gegenstände zu nah am Sensor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42E36E-59E6-4A98-A74F-6CD4A895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0" t="9211"/>
          <a:stretch/>
        </p:blipFill>
        <p:spPr>
          <a:xfrm>
            <a:off x="679621" y="3429000"/>
            <a:ext cx="4572298" cy="29541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0393C9-E4DB-D94B-E3A3-A86D359BC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88" t="74561" r="29040" b="-1"/>
          <a:stretch/>
        </p:blipFill>
        <p:spPr>
          <a:xfrm>
            <a:off x="1725282" y="5555410"/>
            <a:ext cx="1233578" cy="82777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497DFC1-2DE5-7A7F-FC72-DDB1FBAB907B}"/>
              </a:ext>
            </a:extLst>
          </p:cNvPr>
          <p:cNvSpPr/>
          <p:nvPr/>
        </p:nvSpPr>
        <p:spPr>
          <a:xfrm>
            <a:off x="1975449" y="5693434"/>
            <a:ext cx="1509623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3E615ED-10BD-74DE-424B-DE10A1C65B66}"/>
              </a:ext>
            </a:extLst>
          </p:cNvPr>
          <p:cNvCxnSpPr/>
          <p:nvPr/>
        </p:nvCxnSpPr>
        <p:spPr>
          <a:xfrm>
            <a:off x="2355020" y="5434642"/>
            <a:ext cx="0" cy="8747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226F44A-B572-68D1-2F0A-3329BE36C164}"/>
              </a:ext>
            </a:extLst>
          </p:cNvPr>
          <p:cNvSpPr txBox="1"/>
          <p:nvPr/>
        </p:nvSpPr>
        <p:spPr>
          <a:xfrm>
            <a:off x="721499" y="2959084"/>
            <a:ext cx="324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Reflektiert bevor Sensor bereit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097E15-CF42-A965-8B84-70877C3F93B5}"/>
              </a:ext>
            </a:extLst>
          </p:cNvPr>
          <p:cNvSpPr txBox="1"/>
          <p:nvPr/>
        </p:nvSpPr>
        <p:spPr>
          <a:xfrm>
            <a:off x="6833612" y="2959084"/>
            <a:ext cx="412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Reflektionen kommen nicht am Sensor an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6946D17-C71C-1AD1-59B1-E60E1356B5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6"/>
          <a:stretch/>
        </p:blipFill>
        <p:spPr>
          <a:xfrm>
            <a:off x="7534357" y="3529585"/>
            <a:ext cx="4005966" cy="285360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3E21C184-91AA-CBF8-19CA-B4898CD2D706}"/>
              </a:ext>
            </a:extLst>
          </p:cNvPr>
          <p:cNvSpPr/>
          <p:nvPr/>
        </p:nvSpPr>
        <p:spPr>
          <a:xfrm>
            <a:off x="8411436" y="3529585"/>
            <a:ext cx="3246294" cy="28536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3B49B48-A4C1-2004-0B79-7F3B716F2928}"/>
              </a:ext>
            </a:extLst>
          </p:cNvPr>
          <p:cNvSpPr/>
          <p:nvPr/>
        </p:nvSpPr>
        <p:spPr>
          <a:xfrm>
            <a:off x="7629412" y="5850021"/>
            <a:ext cx="3246294" cy="514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25ED6BB-2A49-393F-399A-719E663F170C}"/>
              </a:ext>
            </a:extLst>
          </p:cNvPr>
          <p:cNvSpPr/>
          <p:nvPr/>
        </p:nvSpPr>
        <p:spPr>
          <a:xfrm>
            <a:off x="7701719" y="3529585"/>
            <a:ext cx="3246294" cy="3827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15F786E-956E-6EB7-157B-2DF0FC75E512}"/>
              </a:ext>
            </a:extLst>
          </p:cNvPr>
          <p:cNvSpPr/>
          <p:nvPr/>
        </p:nvSpPr>
        <p:spPr>
          <a:xfrm>
            <a:off x="9422834" y="3760150"/>
            <a:ext cx="769122" cy="2347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CC74E45-DFA3-458C-3CFD-1BDCB73A2BAB}"/>
              </a:ext>
            </a:extLst>
          </p:cNvPr>
          <p:cNvCxnSpPr/>
          <p:nvPr/>
        </p:nvCxnSpPr>
        <p:spPr>
          <a:xfrm flipV="1">
            <a:off x="8411436" y="5266115"/>
            <a:ext cx="968669" cy="1685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F7CF4AC-61C0-72FD-7348-EE29E2ADEF2D}"/>
              </a:ext>
            </a:extLst>
          </p:cNvPr>
          <p:cNvCxnSpPr>
            <a:cxnSpLocks/>
            <a:endCxn id="17" idx="1"/>
          </p:cNvCxnSpPr>
          <p:nvPr/>
        </p:nvCxnSpPr>
        <p:spPr>
          <a:xfrm flipH="1" flipV="1">
            <a:off x="8411436" y="4956387"/>
            <a:ext cx="1011398" cy="309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3FAD5783-CF0D-0F03-6CD3-74BEFDFC5F8E}"/>
              </a:ext>
            </a:extLst>
          </p:cNvPr>
          <p:cNvSpPr/>
          <p:nvPr/>
        </p:nvSpPr>
        <p:spPr>
          <a:xfrm>
            <a:off x="10411205" y="3429000"/>
            <a:ext cx="1548206" cy="3077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93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89EA0-2E0A-670C-E1C6-6B6166BF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Vorführung der Messung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FA1508-228C-209A-BDF2-1BE60E43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969" y="523345"/>
            <a:ext cx="3874607" cy="2082120"/>
          </a:xfrm>
          <a:prstGeom prst="rect">
            <a:avLst/>
          </a:prstGeom>
        </p:spPr>
      </p:pic>
      <p:pic>
        <p:nvPicPr>
          <p:cNvPr id="27" name="Inhaltsplatzhalter 3" descr="Ein Bild, das Text, Screenshot, Reihe, Zahl enthält.&#10;&#10;Automatisch generierte Beschreibung">
            <a:extLst>
              <a:ext uri="{FF2B5EF4-FFF2-40B4-BE49-F238E27FC236}">
                <a16:creationId xmlns:a16="http://schemas.microsoft.com/office/drawing/2014/main" id="{211D90D3-42B5-033D-EC4C-1F8AA8C4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15" y="2765535"/>
            <a:ext cx="6857153" cy="2974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80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9B53-EEEB-BBDC-4D72-738E4B7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B8EA3-E791-C136-3547-BC88BFD1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Aufgabenstellung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Physikalisches Prinzip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Hardware-Aufbau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Software Struktogramm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Erweiterung des Messbereichs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Physikalische Grenzen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latin typeface="Bosch Office Sans" pitchFamily="2" charset="0"/>
              </a:rPr>
              <a:t>Vorführung</a:t>
            </a:r>
          </a:p>
        </p:txBody>
      </p:sp>
    </p:spTree>
    <p:extLst>
      <p:ext uri="{BB962C8B-B14F-4D97-AF65-F5344CB8AC3E}">
        <p14:creationId xmlns:p14="http://schemas.microsoft.com/office/powerpoint/2010/main" val="236620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100D2-BA5B-F7B7-7C03-6AE2B96E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8F34B-F26C-9787-F9FD-98E70BA1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Abstandsmessung für Entfernungen zwischen </a:t>
            </a:r>
            <a:r>
              <a:rPr lang="de-DE" b="1" u="sng" dirty="0"/>
              <a:t>3 cm</a:t>
            </a:r>
            <a:r>
              <a:rPr lang="de-DE" dirty="0"/>
              <a:t> und </a:t>
            </a:r>
            <a:r>
              <a:rPr lang="de-DE" b="1" u="sng" dirty="0"/>
              <a:t>3 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Struktogramm zur Messaufgabe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1: Entfernungen von </a:t>
            </a:r>
            <a:r>
              <a:rPr lang="de-DE" b="1" u="sng" dirty="0"/>
              <a:t>10 cm</a:t>
            </a:r>
            <a:r>
              <a:rPr lang="de-DE" dirty="0"/>
              <a:t> bis </a:t>
            </a:r>
            <a:r>
              <a:rPr lang="de-DE" b="1" u="sng" dirty="0"/>
              <a:t>80 cm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Teilaufgabe 2: Erweiterung des Messbereichs auf </a:t>
            </a:r>
            <a:r>
              <a:rPr lang="de-DE" b="1" u="sng" dirty="0"/>
              <a:t>3 cm</a:t>
            </a:r>
            <a:r>
              <a:rPr lang="de-DE" dirty="0"/>
              <a:t> bis </a:t>
            </a:r>
            <a:r>
              <a:rPr lang="de-DE" b="1" u="sng" dirty="0"/>
              <a:t>3 m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Messen von sehr kleinen Entfernungen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F3A3F3-D9BC-513D-9733-8D381BC47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6151" y="3735982"/>
            <a:ext cx="645648" cy="64564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B82AD1-5F8A-89DE-9F7E-847EB9D27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343" y="2963114"/>
            <a:ext cx="645647" cy="645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BF13B4-4192-1C1C-AB5C-EA965D6EC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7497" y="2317466"/>
            <a:ext cx="645649" cy="6456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1501936-3145-625C-938E-59CE72C2E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6151" y="4329681"/>
            <a:ext cx="645648" cy="6456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5C1819-AEDF-E77E-C349-D15A4AAEF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37978" y="5067587"/>
            <a:ext cx="653456" cy="6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BB29D-4A73-5D4B-4DEA-AF949CC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D980C-ADDF-F35F-6CF8-3481B5E3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63" y="235684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Automotive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Parksensoren, Abstandshalter und Kollisionsvermeidungssysteme,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Industrie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Füllstandsensoren, Roboterarmsteuerung,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Haushalt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Saugroboter,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Medizin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Bildgebende Verfahren, …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84FA7AA-F7B6-C9FA-9760-895B9F31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636" y="2941070"/>
            <a:ext cx="2379996" cy="20254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1E44010-AA36-7316-529E-85E2A30EB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31" y="4532517"/>
            <a:ext cx="3457197" cy="183760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41C95B9-2BEB-5E59-1CCF-15E9111C3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86" y="657237"/>
            <a:ext cx="3815411" cy="18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3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32A13-6136-7142-8573-94A57714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Physikalisches Prinzip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0F40E56-5AA6-1868-D0C5-153B0EC0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Piezoelektrischer Effekt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Veformung</a:t>
            </a:r>
            <a:r>
              <a:rPr lang="de-DE" dirty="0"/>
              <a:t>: Erzeugt </a:t>
            </a:r>
            <a:r>
              <a:rPr lang="de-DE" dirty="0" err="1"/>
              <a:t>el</a:t>
            </a:r>
            <a:r>
              <a:rPr lang="de-DE" dirty="0"/>
              <a:t>. Spannung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El. Spannung: Erzeugt Verformung</a:t>
            </a:r>
          </a:p>
          <a:p>
            <a:pPr marL="128016" lvl="1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Distanzmessung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Aussenden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Empfangen der Ultraschallwellen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Zeitdifferenz messen 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E9698B-02EA-9979-F710-EA1135FE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6" t="11897" r="11518" b="36656"/>
          <a:stretch/>
        </p:blipFill>
        <p:spPr>
          <a:xfrm>
            <a:off x="7378831" y="2084832"/>
            <a:ext cx="3514742" cy="19083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2A9881-2B62-386B-BFB9-74E8489025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6"/>
          <a:stretch/>
        </p:blipFill>
        <p:spPr>
          <a:xfrm>
            <a:off x="7378831" y="4622876"/>
            <a:ext cx="2442334" cy="17397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7D8F5A-AC09-2D76-3AA6-6E1CCBE20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371" y="2756725"/>
            <a:ext cx="532738" cy="53273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8A47A0-3853-3AF2-BAF6-B1CD3B3A35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3783" y="2756725"/>
            <a:ext cx="532738" cy="5327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1B4B18-7011-80F1-5FE0-91097504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3783" y="3361013"/>
            <a:ext cx="532738" cy="5327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F06F91-9B5F-5A43-92D6-F18FFC319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4371" y="3358626"/>
            <a:ext cx="532738" cy="53273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BF81D62-EA5B-BC15-D8C6-C9A996FA659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697109" y="3023094"/>
            <a:ext cx="4866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2B83CF4-0849-60A6-FE25-D085303931B7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697109" y="3624995"/>
            <a:ext cx="486674" cy="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1C3E4951-00D7-E010-5842-0885189DB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4371" y="4805763"/>
            <a:ext cx="532738" cy="53273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87B715A-1AF3-2CFE-75AB-DB0E7ED17B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5163172" y="5242689"/>
            <a:ext cx="533937" cy="5315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73F490F-20AC-C656-4141-B6BAC6DDDB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63172" y="5773040"/>
            <a:ext cx="532738" cy="5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58DB0-EE95-2D04-1C5D-D8E80E90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Hardware-Aufbau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353D9AB6-C2DB-1048-85A0-6B99B2B1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Ultraschallmodul – SRF04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Trainigsboard</a:t>
            </a:r>
            <a:r>
              <a:rPr lang="de-DE" dirty="0"/>
              <a:t> – XC886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Oszilloskop – Analog Discovery 2</a:t>
            </a:r>
          </a:p>
          <a:p>
            <a:endParaRPr lang="de-DE" dirty="0"/>
          </a:p>
        </p:txBody>
      </p:sp>
      <p:pic>
        <p:nvPicPr>
          <p:cNvPr id="4" name="Grafik 3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A8614D1A-0824-EFC6-8FE5-EAD064AA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5" y="1861641"/>
            <a:ext cx="6626562" cy="3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6513A65E-CE0A-563E-0416-6152241C4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0" r="14138" b="10892"/>
          <a:stretch/>
        </p:blipFill>
        <p:spPr bwMode="auto">
          <a:xfrm>
            <a:off x="1015268" y="1999753"/>
            <a:ext cx="6714129" cy="368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3DB705-DE8A-8A63-928F-F8E57E95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Messablauf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2052C6-989C-B517-3821-928DDBCC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753" y="206879"/>
            <a:ext cx="3874607" cy="20821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43F04B-1699-AC52-FEE2-C1ADC0324BB4}"/>
              </a:ext>
            </a:extLst>
          </p:cNvPr>
          <p:cNvSpPr txBox="1"/>
          <p:nvPr/>
        </p:nvSpPr>
        <p:spPr>
          <a:xfrm>
            <a:off x="309081" y="3318937"/>
            <a:ext cx="11256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1. Trigger</a:t>
            </a:r>
          </a:p>
          <a:p>
            <a:r>
              <a:rPr lang="de-DE" dirty="0"/>
              <a:t>aussenden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3B4025-BDE1-6204-1F86-C1A5EFB9D3F0}"/>
              </a:ext>
            </a:extLst>
          </p:cNvPr>
          <p:cNvSpPr txBox="1"/>
          <p:nvPr/>
        </p:nvSpPr>
        <p:spPr>
          <a:xfrm>
            <a:off x="3990145" y="1815087"/>
            <a:ext cx="155484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3. </a:t>
            </a:r>
            <a:r>
              <a:rPr lang="de-DE" dirty="0" err="1"/>
              <a:t>Echso</a:t>
            </a:r>
            <a:r>
              <a:rPr lang="de-DE" dirty="0"/>
              <a:t> Signal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5B8A1A-3321-C3EF-304A-A3934ABA41A1}"/>
              </a:ext>
            </a:extLst>
          </p:cNvPr>
          <p:cNvSpPr txBox="1"/>
          <p:nvPr/>
        </p:nvSpPr>
        <p:spPr>
          <a:xfrm>
            <a:off x="1861065" y="4537348"/>
            <a:ext cx="165442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Timer</a:t>
            </a:r>
            <a:r>
              <a:rPr lang="de-DE" dirty="0"/>
              <a:t> Starten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50AA46-6398-9FAB-C30A-75FDFE7FC0D3}"/>
              </a:ext>
            </a:extLst>
          </p:cNvPr>
          <p:cNvSpPr txBox="1"/>
          <p:nvPr/>
        </p:nvSpPr>
        <p:spPr>
          <a:xfrm>
            <a:off x="5774249" y="4592503"/>
            <a:ext cx="171393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4. </a:t>
            </a:r>
            <a:r>
              <a:rPr lang="de-DE" dirty="0" err="1"/>
              <a:t>Timer</a:t>
            </a:r>
            <a:r>
              <a:rPr lang="de-DE" dirty="0"/>
              <a:t> stoppen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34CDC2-06FF-0F9A-C9EA-3598952E8AEE}"/>
              </a:ext>
            </a:extLst>
          </p:cNvPr>
          <p:cNvSpPr txBox="1"/>
          <p:nvPr/>
        </p:nvSpPr>
        <p:spPr>
          <a:xfrm>
            <a:off x="7970117" y="3318937"/>
            <a:ext cx="349961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5. Daten verarbeiten und Ausgeben.</a:t>
            </a:r>
          </a:p>
          <a:p>
            <a:r>
              <a:rPr lang="de-DE" dirty="0"/>
              <a:t>10ms warten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81904C8-7463-EA05-C01A-2FD7B6732FBD}"/>
              </a:ext>
            </a:extLst>
          </p:cNvPr>
          <p:cNvCxnSpPr>
            <a:stCxn id="5" idx="3"/>
          </p:cNvCxnSpPr>
          <p:nvPr/>
        </p:nvCxnSpPr>
        <p:spPr>
          <a:xfrm>
            <a:off x="1434710" y="3642103"/>
            <a:ext cx="207234" cy="473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42F1CC4-7C52-D858-C5C5-9BC05284AFFF}"/>
              </a:ext>
            </a:extLst>
          </p:cNvPr>
          <p:cNvCxnSpPr/>
          <p:nvPr/>
        </p:nvCxnSpPr>
        <p:spPr>
          <a:xfrm flipH="1" flipV="1">
            <a:off x="1684186" y="4115146"/>
            <a:ext cx="883066" cy="42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0A9DD78-EB46-19E0-0703-0DC38CD37278}"/>
              </a:ext>
            </a:extLst>
          </p:cNvPr>
          <p:cNvCxnSpPr>
            <a:stCxn id="8" idx="0"/>
          </p:cNvCxnSpPr>
          <p:nvPr/>
        </p:nvCxnSpPr>
        <p:spPr>
          <a:xfrm flipV="1">
            <a:off x="6631215" y="4115146"/>
            <a:ext cx="839035" cy="477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E8A49DE1-9F7D-9305-3365-50AE5E1F2AB7}"/>
              </a:ext>
            </a:extLst>
          </p:cNvPr>
          <p:cNvSpPr/>
          <p:nvPr/>
        </p:nvSpPr>
        <p:spPr>
          <a:xfrm rot="16200000">
            <a:off x="4491493" y="-436329"/>
            <a:ext cx="310101" cy="56474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AA6D335-DA5C-6CE3-7E88-0EF4980D25B2}"/>
              </a:ext>
            </a:extLst>
          </p:cNvPr>
          <p:cNvCxnSpPr/>
          <p:nvPr/>
        </p:nvCxnSpPr>
        <p:spPr>
          <a:xfrm>
            <a:off x="7729397" y="4115146"/>
            <a:ext cx="2941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32169914-5774-EEFC-C81A-FA221ABE5C03}"/>
              </a:ext>
            </a:extLst>
          </p:cNvPr>
          <p:cNvSpPr/>
          <p:nvPr/>
        </p:nvSpPr>
        <p:spPr>
          <a:xfrm>
            <a:off x="8961119" y="37232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A8D2429-99AD-C67C-9585-3ED445B30E34}"/>
              </a:ext>
            </a:extLst>
          </p:cNvPr>
          <p:cNvSpPr/>
          <p:nvPr/>
        </p:nvSpPr>
        <p:spPr>
          <a:xfrm>
            <a:off x="9820803" y="585216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849423A-54FA-76D2-A066-73E33DC2A889}"/>
              </a:ext>
            </a:extLst>
          </p:cNvPr>
          <p:cNvSpPr/>
          <p:nvPr/>
        </p:nvSpPr>
        <p:spPr>
          <a:xfrm>
            <a:off x="10495722" y="1387271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7C2903A-C611-1592-3003-EA52EAE80BFE}"/>
              </a:ext>
            </a:extLst>
          </p:cNvPr>
          <p:cNvSpPr/>
          <p:nvPr/>
        </p:nvSpPr>
        <p:spPr>
          <a:xfrm>
            <a:off x="10956992" y="2229943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4A088FB-0CBC-E45E-4B02-A90B11FAEB2A}"/>
              </a:ext>
            </a:extLst>
          </p:cNvPr>
          <p:cNvSpPr/>
          <p:nvPr/>
        </p:nvSpPr>
        <p:spPr>
          <a:xfrm>
            <a:off x="11084959" y="755175"/>
            <a:ext cx="222637" cy="2266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2B1793C-F636-2F6A-F9D5-C06C63BC22FE}"/>
              </a:ext>
            </a:extLst>
          </p:cNvPr>
          <p:cNvCxnSpPr>
            <a:cxnSpLocks/>
          </p:cNvCxnSpPr>
          <p:nvPr/>
        </p:nvCxnSpPr>
        <p:spPr>
          <a:xfrm>
            <a:off x="9147976" y="585216"/>
            <a:ext cx="182880" cy="226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E010B55-79A7-1E9C-0A4F-BCA6A23C3ED4}"/>
              </a:ext>
            </a:extLst>
          </p:cNvPr>
          <p:cNvCxnSpPr>
            <a:cxnSpLocks/>
          </p:cNvCxnSpPr>
          <p:nvPr/>
        </p:nvCxnSpPr>
        <p:spPr>
          <a:xfrm flipH="1">
            <a:off x="9567308" y="811828"/>
            <a:ext cx="305230" cy="113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A68F588-3114-0086-924B-AB84463A0414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10992678" y="2084832"/>
            <a:ext cx="75633" cy="145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B4B5F3B9-C501-22C5-9E3F-AB2A7DA429AD}"/>
              </a:ext>
            </a:extLst>
          </p:cNvPr>
          <p:cNvSpPr/>
          <p:nvPr/>
        </p:nvSpPr>
        <p:spPr>
          <a:xfrm rot="16200000">
            <a:off x="10549633" y="1339903"/>
            <a:ext cx="114816" cy="7712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02CB751D-27E6-B2A2-E44B-84E0524E8B6A}"/>
              </a:ext>
            </a:extLst>
          </p:cNvPr>
          <p:cNvSpPr/>
          <p:nvPr/>
        </p:nvSpPr>
        <p:spPr>
          <a:xfrm rot="16200000">
            <a:off x="11123723" y="924981"/>
            <a:ext cx="145110" cy="37202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52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B4712-20F8-A519-FF86-67796B68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Gesamtablauf &amp; Software Struktogramm</a:t>
            </a:r>
          </a:p>
        </p:txBody>
      </p:sp>
      <p:pic>
        <p:nvPicPr>
          <p:cNvPr id="5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D90E8DC8-AE2F-BFF7-0E03-B8C6DA1B2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6096000" y="2084832"/>
            <a:ext cx="4057693" cy="3043067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6A36B27-5E77-6018-B160-9BEC9E9B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61" y="1796994"/>
            <a:ext cx="3452456" cy="4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8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71BB9-E845-F2D4-89A9-498C650E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Initialisierung &amp; Sensor Triggern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CD019-CD36-EF93-F87D-83389DC8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Initialisierung</a:t>
            </a:r>
          </a:p>
          <a:p>
            <a:pPr lvl="1"/>
            <a:r>
              <a:rPr lang="de-DE" dirty="0"/>
              <a:t>I/O Ports </a:t>
            </a:r>
          </a:p>
          <a:p>
            <a:pPr lvl="1"/>
            <a:r>
              <a:rPr lang="de-DE" dirty="0" err="1"/>
              <a:t>Timer</a:t>
            </a:r>
            <a:endParaRPr lang="de-DE" dirty="0"/>
          </a:p>
          <a:p>
            <a:pPr lvl="1"/>
            <a:r>
              <a:rPr lang="de-DE" dirty="0"/>
              <a:t>Interrupts</a:t>
            </a:r>
          </a:p>
          <a:p>
            <a:pPr lvl="1"/>
            <a:r>
              <a:rPr lang="de-DE" dirty="0"/>
              <a:t>LCD-Display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Sensor Triggern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15 µs langes 5 V Signal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5E42C14-4567-27F1-008F-D48809FF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2"/>
          <a:stretch/>
        </p:blipFill>
        <p:spPr>
          <a:xfrm>
            <a:off x="9918977" y="441297"/>
            <a:ext cx="1650446" cy="123775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68BD53F-5DE0-AE2C-8BD4-0E314F9AE505}"/>
              </a:ext>
            </a:extLst>
          </p:cNvPr>
          <p:cNvSpPr/>
          <p:nvPr/>
        </p:nvSpPr>
        <p:spPr>
          <a:xfrm>
            <a:off x="9899374" y="421821"/>
            <a:ext cx="1705555" cy="514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58AB5F-92A2-9751-73FD-CDBC2CF42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t="14024" r="14121" b="10922"/>
          <a:stretch/>
        </p:blipFill>
        <p:spPr bwMode="auto">
          <a:xfrm>
            <a:off x="5287618" y="2865465"/>
            <a:ext cx="6209780" cy="339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263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764</Words>
  <Application>Microsoft Office PowerPoint</Application>
  <PresentationFormat>Breitbild</PresentationFormat>
  <Paragraphs>164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Bosch Office Sans</vt:lpstr>
      <vt:lpstr>Calibri</vt:lpstr>
      <vt:lpstr>Söhne</vt:lpstr>
      <vt:lpstr>Tw Cen MT</vt:lpstr>
      <vt:lpstr>Tw Cen MT Condensed</vt:lpstr>
      <vt:lpstr>Wingdings</vt:lpstr>
      <vt:lpstr>Wingdings 3</vt:lpstr>
      <vt:lpstr>Integral</vt:lpstr>
      <vt:lpstr>Team 4: Entfernungsmessung</vt:lpstr>
      <vt:lpstr>Agenda</vt:lpstr>
      <vt:lpstr>Aufgabenstellung</vt:lpstr>
      <vt:lpstr>Technische Anwendungen</vt:lpstr>
      <vt:lpstr>Physikalisches Prinzip</vt:lpstr>
      <vt:lpstr>Hardware-Aufbau</vt:lpstr>
      <vt:lpstr>Messablauf</vt:lpstr>
      <vt:lpstr>Gesamtablauf &amp; Software Struktogramm</vt:lpstr>
      <vt:lpstr>Initialisierung &amp; Sensor Triggern</vt:lpstr>
      <vt:lpstr>Einschub: Offset</vt:lpstr>
      <vt:lpstr>Echo abwarten &amp; Distanz berechnen </vt:lpstr>
      <vt:lpstr>DisplayAusgabe</vt:lpstr>
      <vt:lpstr>Erweiterung des Messbereichs</vt:lpstr>
      <vt:lpstr>Physikalische Grenzen</vt:lpstr>
      <vt:lpstr>Vorführung der Messung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Abstandsmessung</dc:title>
  <dc:creator>Ruslan Adilgereev</dc:creator>
  <cp:lastModifiedBy>Ruslan Adilgereev</cp:lastModifiedBy>
  <cp:revision>18</cp:revision>
  <dcterms:created xsi:type="dcterms:W3CDTF">2024-02-29T19:13:24Z</dcterms:created>
  <dcterms:modified xsi:type="dcterms:W3CDTF">2024-03-08T08:55:49Z</dcterms:modified>
</cp:coreProperties>
</file>